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83" r:id="rId5"/>
    <p:sldId id="285" r:id="rId6"/>
    <p:sldId id="298" r:id="rId7"/>
    <p:sldId id="297" r:id="rId8"/>
    <p:sldId id="300" r:id="rId9"/>
    <p:sldId id="301" r:id="rId10"/>
    <p:sldId id="302" r:id="rId11"/>
    <p:sldId id="303" r:id="rId12"/>
    <p:sldId id="286" r:id="rId13"/>
    <p:sldId id="304" r:id="rId14"/>
    <p:sldId id="287" r:id="rId15"/>
    <p:sldId id="305" r:id="rId16"/>
    <p:sldId id="314" r:id="rId17"/>
    <p:sldId id="315" r:id="rId18"/>
    <p:sldId id="307" r:id="rId19"/>
    <p:sldId id="306" r:id="rId20"/>
    <p:sldId id="308" r:id="rId21"/>
    <p:sldId id="311" r:id="rId22"/>
    <p:sldId id="312" r:id="rId23"/>
    <p:sldId id="310" r:id="rId24"/>
    <p:sldId id="309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289" r:id="rId38"/>
    <p:sldId id="328" r:id="rId39"/>
    <p:sldId id="288" r:id="rId40"/>
    <p:sldId id="32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5AF985-B4D6-4AB2-B44C-45C252D12AFE}">
          <p14:sldIdLst>
            <p14:sldId id="283"/>
            <p14:sldId id="285"/>
            <p14:sldId id="298"/>
            <p14:sldId id="297"/>
            <p14:sldId id="300"/>
            <p14:sldId id="301"/>
            <p14:sldId id="302"/>
            <p14:sldId id="303"/>
            <p14:sldId id="286"/>
            <p14:sldId id="304"/>
            <p14:sldId id="287"/>
            <p14:sldId id="305"/>
            <p14:sldId id="314"/>
            <p14:sldId id="315"/>
            <p14:sldId id="307"/>
            <p14:sldId id="306"/>
            <p14:sldId id="308"/>
            <p14:sldId id="311"/>
            <p14:sldId id="312"/>
            <p14:sldId id="310"/>
            <p14:sldId id="309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89"/>
            <p14:sldId id="328"/>
            <p14:sldId id="28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54704" autoAdjust="0"/>
  </p:normalViewPr>
  <p:slideViewPr>
    <p:cSldViewPr snapToGrid="0" showGuides="1">
      <p:cViewPr varScale="1">
        <p:scale>
          <a:sx n="63" d="100"/>
          <a:sy n="63" d="100"/>
        </p:scale>
        <p:origin x="2754" y="6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9ETsSD1I0w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watch?v=777Qb0gHuJU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Автоматизація підготовки даних: побудова відтворюваних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пайплайнів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Scikit-learn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1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Імплементація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пайплайну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1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початку поговоримо про мінімальні необхідні бібліотеки і потім вже за сам приклад.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 зрозуміло, стандарт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потрібна для розділення даних на навчальні і тестові, думайте про них як про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флешкарточки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 яким буде навчатись модель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sklearn.preprocessing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StandardScaler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StandardScaler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потрібен для стандартизування даних, що є доволі важливим кроком для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бо так комп’ютер краще сприймає дані.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перетворює категорійні(тобто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поля) на бінарні, бо комп’ютер не вміє працювати 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стрінгами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Краще звісно зрозуміло як це працює візуально, тому звертайте увагу на слайд. По простому, він перетворює один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стовбчик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декілька різних для кожного унікального значення в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стовбчику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задає одиниці на відповідні значення і нулі на інші.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sklearn.ensemble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це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метаалгоритм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метаоцінювач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який навчає кілька класифікаторів на основі дерев рішень на різних підвибірках набору даних і використовує усереднення, щоб підвищити точність прогнозування та стримувати перенавчання. Це просто один з класифікаторів, можете обирати інший, ми вже їх вивчали на попередньому курсі.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тепер до головних бібліотек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0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sklearn.compose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ColumnTransformer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Застосовує перетворювачі до стовпців масиву або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Цей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естиматор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дозволяє різним колонкам чи підмножинам стовпців вхідних даних бути перетвореними окремо, а ознаки, згенеровані кожним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трансформером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потім об’єднуються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конкатенуються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в єдиний простір ознак. Це корисно для 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неоднорідних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або 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колонкових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даних, коли потрібно поєднати кілька механізмів вилучення ознак чи перетворень в один перетворювач.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Звісно поки нічого не зрозуміло, але на прикладі стане краще.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3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дає змогу послідовно застосовувати список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 і за потреби завершувати цю послідовність фінальним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предиктором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побудови прогнозної моделі.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Знову ж таки, буде зрозуміліше на прикладі.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  <a:p>
            <a:r>
              <a:rPr lang="uk-UA" dirty="0"/>
              <a:t>Або звісно оці картинки я знайшов доволі гарним поясненням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26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своїй імплементації я додав ще декілька бібліотек, з багатьма з них ви вже знайомі, тому коротко нагадаю: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seaborn</a:t>
            </a:r>
            <a:r>
              <a:rPr lang="uk-UA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uk-UA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зручна візуалізація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GridSearchCV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(із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тюнінг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SimpleImputer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заповнення пропусків, відповідно до заданою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статегією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mean_squared_error</a:t>
            </a:r>
            <a:r>
              <a:rPr lang="uk-UA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r2_score,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mean_absolute_error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метрики якості регресії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joblib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продакшн-удобняшка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яка буде зберігати і завантажувати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але це вже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спойлери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9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Перейдемо до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-у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Першим ділом треба завантажити дані і вивести базову інформацію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Можемо побачити шо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model, vehicle class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transmission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обжект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Ну точніше не можемо, бо у мене чомусь не працювала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дата.інфо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коректно, але ми можемо зрозуміти, бо вони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стрінги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Продовжуємо діяти, як ми і завжди робили на курсі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mining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дропаємо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відповідь, щоб потім на ній вчити модель.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 чого буде зручно відразу розділити цифрові і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(або категоріальні) колонки. Це нам знадобиться пізніше.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78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 перейдемо до самого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уявляйте його як багато різних труб, які ми в кінці з’єднаємо в одну. Зараз почнемо з маленьких шматочків.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Тут я створюю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цифрової частини, використовуючи клас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ньому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запишемо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ліст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задач, які має буде виконати цей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Першою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таскою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буде заповнення пропущених значень, використовуючи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Imputer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статегією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тобто замінить пропуски на середнє значення.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Друга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таска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стандартизує значення, щоб середнє було 0 і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варіантивність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1. Як я і казав раніше, це допоможе покращити здібності до передбачення у нашої моделі.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Наступний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буде для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категорікал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даних. Тут також використовуємо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сімпл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імп’ютер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але вже не 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меан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бо середнього 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стрінгів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 існує, а стратегію найбільш повторювальних, бо їх дані важче здвинути не туди, куди треба.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далі використовуємо наш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який перетворить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стрінги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бінарні. Оцей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handle_unknown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='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ignore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каже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енкодеру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падати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якщо під час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з’явиться 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нова категорія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якої не було на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Це нам в будь-якому разі не важливо для цього прикладу.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 з’єднаємо два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пайплайна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використовуючи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ColumnTransformer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Він як і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першим приймає назву степу, потім функцію перетворювач, а потім які дані треба перетворити.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Вписуємо дві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таски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пайпланів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об’єднання їх в один простір закінчено.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2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Далі збираємо усе в фінальний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тобто наш створений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препроцессор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також модель навчання.  Як ви можете побачити, ми вписуємо початково без параметрів модель, але виникає питання чому не відразу застосувати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тюнінг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вже в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пайплайні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Але якщо так зробити, то кроки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імп’ютер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скейлер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тд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спочатку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фітнуться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всьому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X_train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вже потім усередині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SearchCV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піде CV. Це =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leakage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валідаційні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фолди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бачать статистики з усього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5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таке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навчання?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штучному інтелекті побудова успішної моделі машинного навчання включає не лише вибір найкращого алгоритму; це також вимагає ефективного управління даними, навчання та розгортання в організованій формі. У такій ситуації важливим стає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 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машинного навчання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 — це організований підхід, який автоматизує весь процес: від збору сирих даних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діо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розгортання навченої моделі для практичного використання. У цій презентації розглянемо основні етапи створення конвеєра машинного навчання.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81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Тож підготуємось до навчання моделі. Пам’ятаєте як я казав думати про це як про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флешкарточки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які ви використовуєте наприклад під час вивчення нової мови, де спереду є картинка курки і позаду карточки слово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Chicken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Так от, для моделі Х частина відповідає картинці курки, а у частина відповідає слову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Chicken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Коли модель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навчається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вона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право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дивитися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(передню частину картки)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(на задню).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потім, коли модель навчилася, то їй показують лише передню частину,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вона має зробити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предікшон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Далі для перевірки на скільки добре відпрацювала модель, можна порівняти з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6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Hyperparameter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tuning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Тут ми задаємо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грід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різних параметрів, щоб потім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GridSearchCV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змогла знайти найкращі параметри для нашого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Усі параметри мають префікс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бо ми будемо використовувати їх для кроку з назвою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всередині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Сильно не буду вдаватися в подробиці параметрів, це ми вже проходили на курсі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mining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але ви можете побачити невеличке пояснення англійською. Єдина на що я б звернув увагу, це на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фолди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крос-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валідації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задаючи значення 5 параметру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folds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ми змушуємо модель розділювати тренувальний набір на 5 рівних частин(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фолдів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 що бере 4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фолди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навчання і 1 на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валідацію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Це дає меншу залежність від одного випадкового розбиття, що надає більш чесне порівняння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грідсьорч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4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 задання усіх параметрів, навчаємо модель на навчальних даних і отримаємо і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отримаємо наступне виведення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Тут ми можемо побачити весь наш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на нього можна трошки подивитися, повідкривавши його різні сховані панельки параметрами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dirty="0"/>
              <a:t>Також можна побачити як </a:t>
            </a:r>
            <a:r>
              <a:rPr lang="uk-UA" dirty="0" err="1"/>
              <a:t>колумн</a:t>
            </a:r>
            <a:r>
              <a:rPr lang="uk-UA" dirty="0"/>
              <a:t> </a:t>
            </a:r>
            <a:r>
              <a:rPr lang="uk-UA" dirty="0" err="1"/>
              <a:t>трансформер</a:t>
            </a:r>
            <a:r>
              <a:rPr lang="uk-UA" dirty="0"/>
              <a:t> зібрав два наших менших </a:t>
            </a:r>
            <a:r>
              <a:rPr lang="uk-UA" dirty="0" err="1"/>
              <a:t>пайплайни</a:t>
            </a:r>
            <a:r>
              <a:rPr lang="uk-UA" dirty="0"/>
              <a:t> в одну коробочку-простір і як </a:t>
            </a:r>
            <a:r>
              <a:rPr lang="uk-UA" dirty="0" err="1"/>
              <a:t>грід</a:t>
            </a:r>
            <a:r>
              <a:rPr lang="uk-UA" dirty="0"/>
              <a:t> </a:t>
            </a:r>
            <a:r>
              <a:rPr lang="uk-UA" dirty="0" err="1"/>
              <a:t>сьорч</a:t>
            </a:r>
            <a:r>
              <a:rPr lang="uk-UA" dirty="0"/>
              <a:t> працює з усім </a:t>
            </a:r>
            <a:r>
              <a:rPr lang="uk-UA" dirty="0" err="1"/>
              <a:t>пайплайном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67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Можемо побачити купу різних параметрів, все це дуже цікаво і частково не зрозуміло звісно, але можна зробити якісь висновки.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81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Показую розвертання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Можемо побачити купу різних параметрів, все це дуже цікаво і частково не зрозуміло звісно, але можна зробити якісь висновки.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08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останній крок для створення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це застосування до нього тільки найкращих параметрів. Також для візуалізації виведемо їх.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Створимо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предікшон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99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 ми зробили свій перший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Давайте ж спробуємо з ним погратись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6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клас має багато різних корисних функцій, от наприклад подивимось на назви усіх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енкодед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категоріальні колонок.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Тобто ми пишемо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посилаємось на відповідний степ, по назві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трансформерів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у цьому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пайплайні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степ і отримаємо вивід. І виводячи це ми бачимо величезний список усіх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заендоджених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колонок, усі вони були переведені в бінарний формат, як ми зробили раніше. Насправді існує дуже велика кількість вбудованих функцій, звісно усі їх не буду показувати, лише хотів звернути вашу увагу як працює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91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Проаналізуємо ж ефективність моделі. Ці метрики деякі з вас можуть згадати з першої лабораторної по цьому предмету. Хто пропустив пари, якщо коротко, то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uk-UA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ідеалі чим ближче до одиниці тим краще,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Root Mean Squared Error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чим менше ти краще і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Absolute Error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чим менше тим краще. По даним можемо побачити, що наша модель відпрацьовує дуже гарно, але ніяка модель не буде ідеальною.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Також зробимо графік порівняння реальних даних 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предікшених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54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Теж бачимо що майже ідеально працює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70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Зміст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67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Ну і матрицю кореляції в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догонку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2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Також наостанок ще одна з головних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фіч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це звісно те що його можна зберегти і легко перенести.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7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допомогою команди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dump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задавши ім’я, ми зберігаємо .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joblib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файл з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 ньому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Потім для завантаження цього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пайплайну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використовується така коротенька команда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8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Ось тут я тестував в новому файлі по даним з першого рядка і як ми бачимо відхилення лише на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~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0.7 більше, що я вважаю ідеальним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9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Підсумовуючи,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спрощує й автоматизує складний процес розробки моделей ШІ, забезпечуючи ефективність, точність і масштабованість. Інтегруючи структуровані кроки —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даних, навчання моделі, оцінювання та розгортання — він упорядковує робочі процеси машинного навчання. Із зростанням попиту на AI-аналітику 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pipelines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надалі залишатимуться ключовим рушієм інновацій, роблячи машинне навчання швидшим і більш застосовним до реальних задач.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Корисні посилання: 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https://www.youtube.com/watch?v=T9ETsSD1I0w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--- ну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дуууже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легкий приклад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https://www.youtube.com/watch?v=777Qb0gHuJU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Ускладнений варіант, але без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тюнінгу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https://scikit-learn.org/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сайт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in python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https://www.geeksforgeeks.org/blogs/machine-learning-pipeline/ -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теж сайт, який гарно пояснює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6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Вступ до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 — це систематизований робочий процес, призначений для автоматизації побудови, навчання та розгортання моделей ML. Він включає кілька етапів: збір даних, попередню обробку, інженерію ознак, навчання моделі, оцінку та розгортання.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Замість того, щоб керувати кожним етапом окремо,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допомагає спростити й стандартизувати робочий процес, роблячи розробку швидшою, ефективнішою та масштабованою. Він також покращує управління даними, дозволяючи витягувати, трансформувати й завантажувати їх із різних джерел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9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Переваги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0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 надає кілька важливих переваг, автоматизуючи та оптимізуючи процес розробки, навчання й розгортання моделей. Основні з них:</a:t>
            </a:r>
          </a:p>
          <a:p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Автоматизація та ефективність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повторювані завдання (очистка даних, навчання та тестування моделей) автоматизуються, що економить час і дозволяє зосередитися на стратегічних завданнях.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Швидше розгортання моделей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спрощує перенесення навченої моделі у реальне застосування (наприклад, біржова торгівля, виявлення шахрайства, медицина).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Покращення точності та узгодженості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дані завжди обробляються однаково, зменшуючи кількість помилок і роблячи передбачення надійнішими.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Робота з великими даними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добре масштабується на великих наборах даних, особливо у хмарних середовищах.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Економічність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автоматизація зменшує витрати часу й коштів, скорочує кількість ручної роботи та помилок.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Запобігання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leakage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Кроки побудови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1: Збір та попередня обробка даних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Збір даних із баз, API чи CSV.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Очищення: усунення пропусків, дублікатів, помилок.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Нормалізація й стандартизація числових значень.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Перетворення категоріальних змінних у формат, придатний для алгоритмів, тобто в цифри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2: Інженерія ознак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Вибір найважливіших ознак для покращення моделі.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Створення нових ознак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transformation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3: Розбиття даних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Поділ на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і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набори.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Використання випадкової вибірки для незбалансованих даних.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4: Вибір і навчання моделі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Підбір алгоритму (класифікація, регресія, кластеризація тощо).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Навчання на тренувальному наборі.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5: Оцінка та оптимізація моделі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Використання метрик: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recall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тощо.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Тюнінг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гіперпараметрів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крос-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валідація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6: Розгортання моделі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Розгортання через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Flask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FastAPI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чи хмарні сервіси.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Збереження моделі для практичного застосування.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7: Безперервне навчання та моніторинг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Автоматизація 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MLOps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інструментами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MLflow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Kubeflow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Оновлення моделі новими даними для підтримки точності.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 до цікавого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815FE-BC4D-474E-9AA3-6983BC3D87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9ETsSD1I0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cikit-learn.org/" TargetMode="External"/><Relationship Id="rId4" Type="http://schemas.openxmlformats.org/officeDocument/2006/relationships/hyperlink" Target="https://www.youtube.com/watch?v=777Qb0gHuJ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3236976"/>
            <a:ext cx="10463645" cy="2386584"/>
          </a:xfrm>
        </p:spPr>
        <p:txBody>
          <a:bodyPr/>
          <a:lstStyle/>
          <a:p>
            <a:r>
              <a:rPr lang="uk-UA" sz="48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</a:rPr>
              <a:t>Автоматизація підготовки даних: побудова відтворюваних </a:t>
            </a:r>
            <a:r>
              <a:rPr lang="uk-UA" sz="4800" b="1" dirty="0" err="1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</a:rPr>
              <a:t>пайплайнів</a:t>
            </a:r>
            <a:r>
              <a:rPr lang="uk-UA" sz="48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</a:rPr>
              <a:t> з </a:t>
            </a:r>
            <a:r>
              <a:rPr lang="uk-UA" sz="4800" b="1" dirty="0" err="1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</a:rPr>
              <a:t>Scikit-learn</a:t>
            </a:r>
            <a:endParaRPr lang="en-US" sz="4800" dirty="0">
              <a:solidFill>
                <a:schemeClr val="bg1"/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5971033"/>
            <a:ext cx="4149157" cy="530352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uk-UA" dirty="0"/>
              <a:t>Грецький Данило КС-31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Statues along the edge of a bridg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752798" cy="4480560"/>
          </a:xfrm>
        </p:spPr>
        <p:txBody>
          <a:bodyPr/>
          <a:lstStyle/>
          <a:p>
            <a:r>
              <a:rPr lang="uk-UA" dirty="0"/>
              <a:t>ІМПЛЕМЕНТАЦІЯ </a:t>
            </a:r>
            <a:r>
              <a:rPr lang="en-US" dirty="0"/>
              <a:t>PIPELINE</a:t>
            </a:r>
            <a:r>
              <a:rPr lang="uk-UA" dirty="0"/>
              <a:t> 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470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Nunito" pitchFamily="2" charset="-52"/>
              </a:rPr>
              <a:t>1. Import 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CE297C-0047-4F53-A021-72EC55839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57"/>
          <a:stretch/>
        </p:blipFill>
        <p:spPr>
          <a:xfrm>
            <a:off x="986994" y="1218745"/>
            <a:ext cx="8541210" cy="2553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544908-2891-4C05-BCF0-AE30FE387865}"/>
              </a:ext>
            </a:extLst>
          </p:cNvPr>
          <p:cNvSpPr txBox="1"/>
          <p:nvPr/>
        </p:nvSpPr>
        <p:spPr>
          <a:xfrm>
            <a:off x="891744" y="3879706"/>
            <a:ext cx="8423706" cy="279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uk-UA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розділення даних на навчальні і тестові, 	думайте про них як про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флешкарточки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 яким 	буде навчатись модель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дає змогу послідовно застосовувати список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 і за потреби завершувати цю послідовність фінальним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предиктором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побудови прогнозної моделі.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548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Nunito" pitchFamily="2" charset="-52"/>
              </a:rPr>
              <a:t>1. Import 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44908-2891-4C05-BCF0-AE30FE387865}"/>
              </a:ext>
            </a:extLst>
          </p:cNvPr>
          <p:cNvSpPr txBox="1"/>
          <p:nvPr/>
        </p:nvSpPr>
        <p:spPr>
          <a:xfrm>
            <a:off x="564824" y="1024128"/>
            <a:ext cx="4612585" cy="328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sklearn.preprocessing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StandardScaler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uk-U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StandardScaler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потрібен для стандартизування даних, що є доволі важливим кроком для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бо так комп’ютер краще сприймає дані.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перетворює категорійні(тобто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поля) на бінарні, бо комп’ютер не вміє працювати з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стрінгами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E9B85-BC9B-4687-9787-0871123EC8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86751" y="920109"/>
            <a:ext cx="5940425" cy="5597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F067C-A454-470A-9287-BF9B32FCD6CE}"/>
              </a:ext>
            </a:extLst>
          </p:cNvPr>
          <p:cNvSpPr txBox="1"/>
          <p:nvPr/>
        </p:nvSpPr>
        <p:spPr>
          <a:xfrm>
            <a:off x="450505" y="4028795"/>
            <a:ext cx="4981575" cy="244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sklearn.ensemble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endParaRPr lang="uk-UA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forest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classifier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це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метаалгоритм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метаоцінювач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який навчає кілька класифікаторів на основі дерев рішень на різних підвибірках набору даних і використовує усереднення, щоб підвищити точність прогнозування та стримувати перенавчання.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335704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Nunito" pitchFamily="2" charset="-52"/>
              </a:rPr>
              <a:t>1. Import 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44908-2891-4C05-BCF0-AE30FE387865}"/>
              </a:ext>
            </a:extLst>
          </p:cNvPr>
          <p:cNvSpPr txBox="1"/>
          <p:nvPr/>
        </p:nvSpPr>
        <p:spPr>
          <a:xfrm>
            <a:off x="616640" y="1167836"/>
            <a:ext cx="10765735" cy="229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sklearn.compose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ColumnTransformer</a:t>
            </a:r>
            <a:endParaRPr lang="uk-U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Застосовує перетворювачі до стовпців масиву або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Цей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естиматор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дозволяє різним колонкам чи підмножинам стовпців вхідних даних бути перетвореними окремо, а ознаки, згенеровані кожним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трансформером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потім об’єднуються (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конкатенуються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в єдиний простір ознак. Це корисно для 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неоднорідних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або 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колонкових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даних, коли потрібно поєднати кілька механізмів вилучення ознак чи перетворень в один перетворювач.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5. Preprocessing Categorical Features and Column Transformer — BAIT  509&lt;br&gt;Business Applications of Machine Learning">
            <a:extLst>
              <a:ext uri="{FF2B5EF4-FFF2-40B4-BE49-F238E27FC236}">
                <a16:creationId xmlns:a16="http://schemas.microsoft.com/office/drawing/2014/main" id="{A61E7BD5-C427-4084-B8AB-DBB417EB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69" y="3429000"/>
            <a:ext cx="9244583" cy="29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612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Nunito" pitchFamily="2" charset="-52"/>
              </a:rPr>
              <a:t>1. Import 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F067C-A454-470A-9287-BF9B32FCD6CE}"/>
              </a:ext>
            </a:extLst>
          </p:cNvPr>
          <p:cNvSpPr txBox="1"/>
          <p:nvPr/>
        </p:nvSpPr>
        <p:spPr>
          <a:xfrm>
            <a:off x="901269" y="1301186"/>
            <a:ext cx="4108881" cy="2551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sklearn.pipeline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uk-U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endParaRPr lang="uk-U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дає змогу послідовно застосовувати список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трансформерів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препроцесингу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 і за потреби завершувати цю послідовність фінальним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предиктором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побудови прогнозної моделі.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Neat data preprocessing with Pipeline and ColumnTransformer | by Yannawut  Kimnaruk | Medium">
            <a:extLst>
              <a:ext uri="{FF2B5EF4-FFF2-40B4-BE49-F238E27FC236}">
                <a16:creationId xmlns:a16="http://schemas.microsoft.com/office/drawing/2014/main" id="{13161D8D-E4B8-4E5B-BCE8-A4600A8C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1427731"/>
            <a:ext cx="56673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028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Nunito" pitchFamily="2" charset="-52"/>
              </a:rPr>
              <a:t>1. Import 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4018A-0846-4BF4-B917-1585312EA3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789" y="1024128"/>
            <a:ext cx="5940425" cy="318706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9EF4900-5524-40B7-87C6-117BE51EA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4433189"/>
            <a:ext cx="108583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seaborn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sns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зручна візуалізація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GridSearchCV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(із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тюнінг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SimpleImputer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заповнення пропусків, відповідно до заданою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статегією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mean_squared_error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r2_score, </a:t>
            </a: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mean_absolute_error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метрики якості регресії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joblib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продакшн-удобняшка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яка буде зберігати і завантажувати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</a:t>
            </a: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322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2. Load and Prepare the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EA62E-322E-491C-AA0C-39C69B5D86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6373" y="1024128"/>
            <a:ext cx="7615627" cy="3415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BDE9A-6292-40E5-AB8E-C2B687FB20B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6640" y="859478"/>
            <a:ext cx="346710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1303A-0E7D-4064-AF29-96C459BA0B9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5307" y="1987902"/>
            <a:ext cx="4626767" cy="2129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261BA-47E4-4CD1-BC57-DD515278C27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5308" y="4068727"/>
            <a:ext cx="4626767" cy="22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63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2. Load and Prepare the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5005E1-8849-43DE-9302-B44FBCCCB9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1768" y="1341441"/>
            <a:ext cx="6566331" cy="120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9CD5F8-EF1A-4328-8AB0-A9EBADEA75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94710" y="3021900"/>
            <a:ext cx="837314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399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3. Define Preprocessing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C7EDF-A8A0-4EDA-940C-0D2F6305B9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157" y="1835529"/>
            <a:ext cx="4686935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F0CC2-9E46-452B-BA90-82DA43AD6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10666" y="1835529"/>
            <a:ext cx="4686935" cy="120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1199C-3E61-418C-80A2-D7E8A1AD18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57599" y="4544183"/>
            <a:ext cx="4686935" cy="15049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168C0-CCDA-4AB9-ABE1-595CE373F4F9}"/>
              </a:ext>
            </a:extLst>
          </p:cNvPr>
          <p:cNvCxnSpPr>
            <a:cxnSpLocks/>
          </p:cNvCxnSpPr>
          <p:nvPr/>
        </p:nvCxnSpPr>
        <p:spPr>
          <a:xfrm>
            <a:off x="3457599" y="3140454"/>
            <a:ext cx="1438275" cy="1356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F7402-E0BD-46C2-862B-151A76829AB3}"/>
              </a:ext>
            </a:extLst>
          </p:cNvPr>
          <p:cNvCxnSpPr/>
          <p:nvPr/>
        </p:nvCxnSpPr>
        <p:spPr>
          <a:xfrm>
            <a:off x="8324850" y="309282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399F3A-DFBE-4CD9-83E2-49F4DD0AD500}"/>
              </a:ext>
            </a:extLst>
          </p:cNvPr>
          <p:cNvCxnSpPr>
            <a:cxnSpLocks/>
          </p:cNvCxnSpPr>
          <p:nvPr/>
        </p:nvCxnSpPr>
        <p:spPr>
          <a:xfrm flipH="1">
            <a:off x="6657975" y="3066030"/>
            <a:ext cx="1810409" cy="1430528"/>
          </a:xfrm>
          <a:prstGeom prst="straightConnector1">
            <a:avLst/>
          </a:prstGeom>
          <a:ln w="762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149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3. Define Preprocessing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64186-8FF1-4457-826D-2C4DD23D94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5986" y="1189986"/>
            <a:ext cx="7085013" cy="1800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80CDA-63A9-490D-AF35-AEF209DB20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77125" y="3867152"/>
            <a:ext cx="3257550" cy="2019300"/>
          </a:xfrm>
          <a:prstGeom prst="rect">
            <a:avLst/>
          </a:prstGeom>
          <a:effectLst>
            <a:glow rad="762000">
              <a:srgbClr val="C00000"/>
            </a:glow>
          </a:effectLst>
        </p:spPr>
      </p:pic>
    </p:spTree>
    <p:extLst>
      <p:ext uri="{BB962C8B-B14F-4D97-AF65-F5344CB8AC3E}">
        <p14:creationId xmlns:p14="http://schemas.microsoft.com/office/powerpoint/2010/main" val="9444068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3A92FE-3E74-4C2B-B5B7-0C08B82B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40" y="1097609"/>
            <a:ext cx="4879078" cy="1645920"/>
          </a:xfrm>
        </p:spPr>
        <p:txBody>
          <a:bodyPr/>
          <a:lstStyle/>
          <a:p>
            <a:r>
              <a:rPr lang="uk-UA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таке </a:t>
            </a:r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uk-UA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машинного навчання?</a:t>
            </a:r>
            <a:br>
              <a:rPr lang="uk-UA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uk-UA" sz="8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implifying Data Science Pipelines with Python: A Step-by-Step Guide | by  Muhammad Muhsi Sidik | Python in Plain English">
            <a:extLst>
              <a:ext uri="{FF2B5EF4-FFF2-40B4-BE49-F238E27FC236}">
                <a16:creationId xmlns:a16="http://schemas.microsoft.com/office/drawing/2014/main" id="{37B58C42-3A5B-499D-A939-D056A297B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71" y="1097609"/>
            <a:ext cx="6764481" cy="508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FBA283-6315-4A0D-85F0-F773A53BB037}"/>
              </a:ext>
            </a:extLst>
          </p:cNvPr>
          <p:cNvSpPr txBox="1"/>
          <p:nvPr/>
        </p:nvSpPr>
        <p:spPr>
          <a:xfrm>
            <a:off x="660385" y="2713403"/>
            <a:ext cx="37817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Pipeline</a:t>
            </a:r>
            <a:r>
              <a:rPr lang="uk-UA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машинного навчання — це організований підхід, який автоматизує весь процес: від збору сирих даних </a:t>
            </a:r>
            <a:r>
              <a:rPr lang="uk-UA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</a:t>
            </a:r>
            <a:r>
              <a:rPr lang="uk-UA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</a:t>
            </a:r>
            <a:r>
              <a:rPr lang="uk-UA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uk-UA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розгортання навченої моделі для практичного використання</a:t>
            </a:r>
            <a:endParaRPr lang="uk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443" y="66046"/>
            <a:ext cx="10109632" cy="969264"/>
          </a:xfrm>
        </p:spPr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4. Split the data for training and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FB052-E186-4ADD-8FA3-CDE4E7A631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290" y="838199"/>
            <a:ext cx="6384235" cy="1743075"/>
          </a:xfrm>
          <a:prstGeom prst="rect">
            <a:avLst/>
          </a:prstGeom>
        </p:spPr>
      </p:pic>
      <p:pic>
        <p:nvPicPr>
          <p:cNvPr id="9220" name="Picture 4" descr="Generated image">
            <a:extLst>
              <a:ext uri="{FF2B5EF4-FFF2-40B4-BE49-F238E27FC236}">
                <a16:creationId xmlns:a16="http://schemas.microsoft.com/office/drawing/2014/main" id="{1A514674-F8AD-4AB2-8E8C-C496F700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90" y="1427092"/>
            <a:ext cx="7289110" cy="48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841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903" y="0"/>
            <a:ext cx="6409563" cy="969264"/>
          </a:xfrm>
        </p:spPr>
        <p:txBody>
          <a:bodyPr/>
          <a:lstStyle/>
          <a:p>
            <a:pPr algn="l" fontAlgn="base"/>
            <a:r>
              <a:rPr lang="uk-UA" b="1" i="0" dirty="0">
                <a:effectLst/>
                <a:latin typeface="Nunito" pitchFamily="2" charset="-52"/>
              </a:rPr>
              <a:t>5. </a:t>
            </a:r>
            <a:r>
              <a:rPr lang="en-US" b="1" i="0" dirty="0">
                <a:effectLst/>
                <a:latin typeface="Nunito" pitchFamily="2" charset="-52"/>
              </a:rPr>
              <a:t>Hyperparameter tuning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70C5E-6031-4495-8CA0-EB294F3D12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640" y="1988767"/>
            <a:ext cx="7080681" cy="32777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C9ED116-786D-41B9-8386-5ACF0BA0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631" y="1988767"/>
            <a:ext cx="38481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base_pipeline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estimator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(модель для пошуку). Саме його клонують і тренують у кожному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фолді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для кожної комбінації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endParaRPr kumimoji="0" lang="uk-UA" altLang="uk-UA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param_grid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сітка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або список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dict-ів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kumimoji="0" lang="uk-UA" altLang="uk-UA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cv=5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5-фолдова крос-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валідація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uk-UA" altLang="uk-UA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uk-UA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n_jobs</a:t>
            </a: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скільки потоків використовувати. </a:t>
            </a: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75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60" y="0"/>
            <a:ext cx="7715250" cy="969264"/>
          </a:xfrm>
        </p:spPr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6</a:t>
            </a:r>
            <a:r>
              <a:rPr lang="uk-UA" b="1" i="0" dirty="0">
                <a:effectLst/>
                <a:latin typeface="Nunito" pitchFamily="2" charset="-52"/>
              </a:rPr>
              <a:t>. </a:t>
            </a:r>
            <a:r>
              <a:rPr lang="en-US" b="1" dirty="0">
                <a:latin typeface="Nunito" pitchFamily="2" charset="-52"/>
              </a:rPr>
              <a:t>Building and training model</a:t>
            </a:r>
            <a:endParaRPr lang="en-US" b="1" i="0" dirty="0">
              <a:effectLst/>
              <a:latin typeface="Nunito" pitchFamily="2" charset="-5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A20CE-2655-4AE7-9DC2-F31A5B4D76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22274" y="1100137"/>
            <a:ext cx="5182235" cy="138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A55C4-1150-4B02-85CC-6192A9912A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93673" y="2481262"/>
            <a:ext cx="563943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6589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323" y="0"/>
            <a:ext cx="4396722" cy="969264"/>
          </a:xfrm>
        </p:spPr>
        <p:txBody>
          <a:bodyPr/>
          <a:lstStyle/>
          <a:p>
            <a:pPr algn="l" fontAlgn="base"/>
            <a:r>
              <a:rPr lang="en-US" b="1" i="0" dirty="0">
                <a:effectLst/>
                <a:latin typeface="Nunito" pitchFamily="2" charset="-52"/>
              </a:rPr>
              <a:t>6</a:t>
            </a:r>
            <a:r>
              <a:rPr lang="uk-UA" b="1" i="0" dirty="0">
                <a:effectLst/>
                <a:latin typeface="Nunito" pitchFamily="2" charset="-52"/>
              </a:rPr>
              <a:t>. </a:t>
            </a:r>
            <a:r>
              <a:rPr lang="en-US" b="1" dirty="0">
                <a:latin typeface="Nunito" pitchFamily="2" charset="-52"/>
              </a:rPr>
              <a:t>Building model</a:t>
            </a:r>
            <a:endParaRPr lang="en-US" b="1" i="0" dirty="0">
              <a:effectLst/>
              <a:latin typeface="Nunito" pitchFamily="2" charset="-5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23109-4EA6-4C3A-A1B5-D5CBDDCF04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115" y="215582"/>
            <a:ext cx="5940425" cy="5398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3B941-2D7B-47C7-A4FB-0FC6CFC05F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51575" y="215582"/>
            <a:ext cx="5940425" cy="54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9022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A7E99C-45F8-4DB3-B369-24709CAB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62" y="0"/>
            <a:ext cx="4080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154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98D5-199E-4E60-80F5-4F11C26800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6258" y="1703869"/>
            <a:ext cx="5956852" cy="2033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69958-4F89-4C6A-BF99-92F04C5B04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6258" y="4472063"/>
            <a:ext cx="5956852" cy="10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DC3869-0B6F-43CD-B1CB-6CAA06A7292D}"/>
              </a:ext>
            </a:extLst>
          </p:cNvPr>
          <p:cNvSpPr txBox="1">
            <a:spLocks/>
          </p:cNvSpPr>
          <p:nvPr/>
        </p:nvSpPr>
        <p:spPr>
          <a:xfrm>
            <a:off x="2237059" y="66046"/>
            <a:ext cx="7715250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6</a:t>
            </a:r>
            <a:r>
              <a:rPr lang="uk-UA" b="1" dirty="0">
                <a:latin typeface="Nunito" pitchFamily="2" charset="-52"/>
              </a:rPr>
              <a:t>. </a:t>
            </a:r>
            <a:r>
              <a:rPr lang="en-US" b="1" dirty="0">
                <a:latin typeface="Nunito" pitchFamily="2" charset="-52"/>
              </a:rPr>
              <a:t>Building and 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02473159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752798" cy="4480560"/>
          </a:xfrm>
        </p:spPr>
        <p:txBody>
          <a:bodyPr/>
          <a:lstStyle/>
          <a:p>
            <a:r>
              <a:rPr lang="uk-UA" dirty="0"/>
              <a:t>ВИКОРИСТАННЯ І АНАЛІЗ МОДЕЛІ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9444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7F6C0-3F9D-4375-8071-7C4FA4B4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7" y="406296"/>
            <a:ext cx="10346303" cy="3637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A33FE-3333-4ADB-8690-64E49D23E2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4685" y="4451271"/>
            <a:ext cx="5086985" cy="1533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F394C-64E6-4C18-B8A2-E70426AC7D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0940" y="4443413"/>
            <a:ext cx="461073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2586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A3E013-38A8-432C-9E40-16EB55DDE864}"/>
              </a:ext>
            </a:extLst>
          </p:cNvPr>
          <p:cNvSpPr txBox="1">
            <a:spLocks/>
          </p:cNvSpPr>
          <p:nvPr/>
        </p:nvSpPr>
        <p:spPr>
          <a:xfrm>
            <a:off x="1627604" y="66046"/>
            <a:ext cx="4220891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Analyzing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10B25-EEB9-40F3-8B85-EA603F2DDB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806" y="1986906"/>
            <a:ext cx="5943600" cy="319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553F1-2BAD-443E-8DF8-E157F23FFB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87183" y="372737"/>
            <a:ext cx="5229225" cy="64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904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A3E013-38A8-432C-9E40-16EB55DDE864}"/>
              </a:ext>
            </a:extLst>
          </p:cNvPr>
          <p:cNvSpPr txBox="1">
            <a:spLocks/>
          </p:cNvSpPr>
          <p:nvPr/>
        </p:nvSpPr>
        <p:spPr>
          <a:xfrm>
            <a:off x="3984239" y="66046"/>
            <a:ext cx="4220891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Analyzing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4F1CE-9E8C-455A-B1E8-99ADA0D71A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421" y="846923"/>
            <a:ext cx="8475663" cy="1940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894BE3-1141-46B1-AD9B-C65EDA764A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34942" y="1811014"/>
            <a:ext cx="5940425" cy="4706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76774E-1D67-4184-BA18-542C186715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4284" y="3934240"/>
            <a:ext cx="5033294" cy="16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924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 descr="Lisbon rooftops">
            <a:extLst>
              <a:ext uri="{FF2B5EF4-FFF2-40B4-BE49-F238E27FC236}">
                <a16:creationId xmlns:a16="http://schemas.microsoft.com/office/drawing/2014/main" id="{51A06734-9234-687F-E232-56B8B04C8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62"/>
                    </a14:imgEffect>
                    <a14:imgEffect>
                      <a14:saturation sat="135000"/>
                    </a14:imgEffect>
                    <a14:imgEffect>
                      <a14:brightnessContrast bright="-14000" contrast="-38000"/>
                    </a14:imgEffect>
                  </a14:imgLayer>
                </a14:imgProps>
              </a:ext>
            </a:extLst>
          </a:blip>
          <a:srcRect l="35" r="35"/>
          <a:stretch/>
        </p:blipFill>
        <p:spPr/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348336"/>
              </p:ext>
            </p:extLst>
          </p:nvPr>
        </p:nvGraphicFramePr>
        <p:xfrm>
          <a:off x="4856185" y="1694814"/>
          <a:ext cx="7335814" cy="5163186"/>
        </p:xfrm>
        <a:graphic>
          <a:graphicData uri="http://schemas.openxmlformats.org/drawingml/2006/table">
            <a:tbl>
              <a:tblPr firstRow="1" bandRow="1"/>
              <a:tblGrid>
                <a:gridCol w="797875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3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4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Вступ до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</a:t>
                      </a:r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машинного навчання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6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Переваги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</a:t>
                      </a:r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машинного навчання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8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Кроки побудови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</a:t>
                      </a:r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машинного навчання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10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Імплементація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</a:t>
                      </a:r>
                      <a:endParaRPr lang="uk-UA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571819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26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Використання і аналіз моделі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909531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31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Збереження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Pipeline</a:t>
                      </a:r>
                      <a:endParaRPr lang="uk-UA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023700"/>
                  </a:ext>
                </a:extLst>
              </a:tr>
              <a:tr h="73759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>
                          <a:latin typeface="+mj-lt"/>
                        </a:rPr>
                        <a:t>34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uk-U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Післямова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82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A3E013-38A8-432C-9E40-16EB55DDE864}"/>
              </a:ext>
            </a:extLst>
          </p:cNvPr>
          <p:cNvSpPr txBox="1">
            <a:spLocks/>
          </p:cNvSpPr>
          <p:nvPr/>
        </p:nvSpPr>
        <p:spPr>
          <a:xfrm>
            <a:off x="3984239" y="66046"/>
            <a:ext cx="4220891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Analyzing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FD72B-F5DF-4E0F-8FA2-E3B3CC7495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5970" y="785308"/>
            <a:ext cx="8341480" cy="59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5761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752798" cy="4480560"/>
          </a:xfrm>
        </p:spPr>
        <p:txBody>
          <a:bodyPr/>
          <a:lstStyle/>
          <a:p>
            <a:r>
              <a:rPr lang="uk-UA" dirty="0"/>
              <a:t>ЗБЕРЕЖЕННЯ </a:t>
            </a:r>
            <a:r>
              <a:rPr lang="en-US" dirty="0"/>
              <a:t>PIPELINE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4268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A3E013-38A8-432C-9E40-16EB55DDE864}"/>
              </a:ext>
            </a:extLst>
          </p:cNvPr>
          <p:cNvSpPr txBox="1">
            <a:spLocks/>
          </p:cNvSpPr>
          <p:nvPr/>
        </p:nvSpPr>
        <p:spPr>
          <a:xfrm>
            <a:off x="3984239" y="66046"/>
            <a:ext cx="4220891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Saving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54554-9F91-4C57-9C52-5FF1EA96FD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8701" y="1411929"/>
            <a:ext cx="5910581" cy="155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C5162-B409-45F1-929B-4D44711B4D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5001" y="3798190"/>
            <a:ext cx="6538476" cy="1109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D5863-BAD8-4B7A-BCE7-6147E89EBD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19366" y="1552575"/>
            <a:ext cx="3543933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081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A3E013-38A8-432C-9E40-16EB55DDE864}"/>
              </a:ext>
            </a:extLst>
          </p:cNvPr>
          <p:cNvSpPr txBox="1">
            <a:spLocks/>
          </p:cNvSpPr>
          <p:nvPr/>
        </p:nvSpPr>
        <p:spPr>
          <a:xfrm>
            <a:off x="3984239" y="66046"/>
            <a:ext cx="4220891" cy="96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b="1" dirty="0">
                <a:latin typeface="Nunito" pitchFamily="2" charset="-52"/>
              </a:rPr>
              <a:t>Saving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5FE0D-8606-41BB-9D65-99E060B003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413" y="152085"/>
            <a:ext cx="10865318" cy="65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922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B5D-C504-369F-0181-B4054907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CBDF-8587-28A0-CAD5-7A42FF72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1"/>
            <a:ext cx="8165592" cy="241287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Підсумовуючи,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спрощує й автоматизує складний процес розробки моделей ШІ, забезпечуючи ефективність, точність і масштабованість. Інтегруючи структуровані кроки —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препроцесинг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даних, навчання моделі, оцінювання та розгортання — він упорядковує робочі процеси машинного навчання. Із зростанням попиту на AI-аналітику </a:t>
            </a:r>
            <a:r>
              <a:rPr lang="uk-U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uk-UA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pipelines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надалі залишатимуться ключовим рушієм інновацій, роблячи машинне навчання швидшим і більш застосовним до реальних задач.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990-F92B-71BE-C206-FC1157F6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086353-5676-19E6-895A-6E5719BD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AC2FFE-50C5-9217-F17B-6F44515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8684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B5D-C504-369F-0181-B4054907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CBDF-8587-28A0-CAD5-7A42FF72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280" y="1276350"/>
            <a:ext cx="8165592" cy="37147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https://www.youtube.com/watch?v=T9ETsSD1I0w</a:t>
            </a:r>
            <a:r>
              <a:rPr lang="uk-UA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ну </a:t>
            </a:r>
            <a:r>
              <a:rPr lang="uk-UA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дуууже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легкий приклад </a:t>
            </a:r>
            <a:r>
              <a:rPr lang="uk-UA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пайплайну</a:t>
            </a:r>
            <a:endParaRPr lang="uk-UA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https://www.youtube.com/watch?v=777Qb0gHuJU</a:t>
            </a:r>
            <a:r>
              <a:rPr lang="uk-UA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Ускладнений варіант, але без </a:t>
            </a:r>
            <a:r>
              <a:rPr lang="uk-UA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тюнінгу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гіперпараметрів</a:t>
            </a:r>
            <a:endParaRPr lang="uk-UA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800" u="sng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</a:t>
            </a:r>
            <a:r>
              <a:rPr lang="uk-UA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сайт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in python</a:t>
            </a:r>
            <a:endParaRPr lang="uk-UA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https://www.geeksforgeeks.org/blogs/machine-learning-pipeline/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теж сайт, який гарно пояснює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lang="uk-UA" sz="18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990-F92B-71BE-C206-FC1157F6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955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Placeholder 7" descr="City steps">
            <a:extLst>
              <a:ext uri="{FF2B5EF4-FFF2-40B4-BE49-F238E27FC236}">
                <a16:creationId xmlns:a16="http://schemas.microsoft.com/office/drawing/2014/main" id="{3E013DA2-B732-4592-2541-5EA872C216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78"/>
                    </a14:imgEffect>
                    <a14:imgEffect>
                      <a14:brightnessContrast bright="-14000" contrast="-3000"/>
                    </a14:imgEffect>
                  </a14:imgLayer>
                </a14:imgProps>
              </a:ext>
            </a:extLst>
          </a:blip>
          <a:srcRect t="81" b="81"/>
          <a:stretch/>
        </p:blipFill>
        <p:spPr/>
      </p:pic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B4B2-E59C-441F-B25C-46DB2AF6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1D63D-4910-4643-95A0-AD649D1D2F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25C71-DF4E-4C37-B397-216372C072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A32EF-E820-4292-93B9-7B97022BB1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56961-9D46-44AF-A298-26B152E19B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679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ВСТУП ДО </a:t>
            </a:r>
            <a:r>
              <a:rPr lang="en-US" dirty="0"/>
              <a:t>PIPELINE</a:t>
            </a:r>
            <a:r>
              <a:rPr lang="uk-UA" dirty="0"/>
              <a:t> МАШИНОГО НАВЧАННЯ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365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8977A-47E6-475A-B65C-8832385A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9A913-716E-4DAF-937E-50893AF2187B}"/>
              </a:ext>
            </a:extLst>
          </p:cNvPr>
          <p:cNvSpPr txBox="1"/>
          <p:nvPr/>
        </p:nvSpPr>
        <p:spPr>
          <a:xfrm>
            <a:off x="483074" y="1297510"/>
            <a:ext cx="48589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Етапи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Pipeline </a:t>
            </a: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навчання: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збір даних,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попередню обробку,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інженерію ознак,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навчання моделі,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оцінку та розгортання.</a:t>
            </a:r>
            <a:endParaRPr lang="uk-UA" sz="3200" dirty="0"/>
          </a:p>
        </p:txBody>
      </p:sp>
      <p:pic>
        <p:nvPicPr>
          <p:cNvPr id="3074" name="Picture 2" descr="Машинне навчання простими словами. Частина 1">
            <a:extLst>
              <a:ext uri="{FF2B5EF4-FFF2-40B4-BE49-F238E27FC236}">
                <a16:creationId xmlns:a16="http://schemas.microsoft.com/office/drawing/2014/main" id="{A8F0B419-CB8C-47C5-B0A5-A89B4E197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r="17763"/>
          <a:stretch/>
        </p:blipFill>
        <p:spPr bwMode="auto">
          <a:xfrm>
            <a:off x="5781824" y="951248"/>
            <a:ext cx="5255144" cy="435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736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ПЕРЕВАГИ </a:t>
            </a:r>
            <a:r>
              <a:rPr lang="en-US" dirty="0"/>
              <a:t>PIPELINE</a:t>
            </a:r>
            <a:r>
              <a:rPr lang="uk-UA" dirty="0"/>
              <a:t> МАШИНОГО НАВЧАННЯ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326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3A92FE-3E74-4C2B-B5B7-0C08B82B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40" y="1097609"/>
            <a:ext cx="4879078" cy="1645920"/>
          </a:xfrm>
        </p:spPr>
        <p:txBody>
          <a:bodyPr/>
          <a:lstStyle/>
          <a:p>
            <a:br>
              <a:rPr lang="uk-UA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uk-UA" sz="80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EEC466-18B0-4212-894A-8A485E79E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0" y="1097609"/>
            <a:ext cx="5225237" cy="5294799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Автоматизація та ефективність</a:t>
            </a:r>
            <a:endParaRPr lang="en-US" sz="3200" b="1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Швидше розгортання моделей</a:t>
            </a:r>
            <a:endParaRPr lang="en-US" sz="3200" b="1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Покращення точності та узгодженості</a:t>
            </a:r>
            <a:endParaRPr lang="en-US" sz="3200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Робота з великими даними</a:t>
            </a:r>
            <a:r>
              <a:rPr lang="uk-UA" sz="3200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Економічність</a:t>
            </a:r>
            <a:endParaRPr lang="en-US" sz="3200" b="1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uk-UA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Запобігання </a:t>
            </a:r>
            <a:r>
              <a:rPr lang="en-US" sz="3200" b="1" dirty="0">
                <a:solidFill>
                  <a:schemeClr val="bg1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</a:rPr>
              <a:t>data leakage</a:t>
            </a:r>
            <a:endParaRPr lang="uk-UA" sz="3200" dirty="0">
              <a:solidFill>
                <a:schemeClr val="bg1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uk-UA" sz="3200" dirty="0">
              <a:solidFill>
                <a:schemeClr val="bg1"/>
              </a:solidFill>
              <a:latin typeface="Gill Sans Nova Light" panose="020B03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220A6-B446-4810-A32D-4B2215107D05}"/>
              </a:ext>
            </a:extLst>
          </p:cNvPr>
          <p:cNvSpPr txBox="1"/>
          <p:nvPr/>
        </p:nvSpPr>
        <p:spPr>
          <a:xfrm>
            <a:off x="437626" y="376085"/>
            <a:ext cx="61040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b="1" dirty="0">
                <a:solidFill>
                  <a:schemeClr val="bg1"/>
                </a:solidFill>
                <a:latin typeface="Gill Sans Nova Light" panose="020B0302020104020203" pitchFamily="34" charset="0"/>
              </a:rPr>
              <a:t>Переваги </a:t>
            </a:r>
            <a:r>
              <a:rPr lang="en-US" sz="4400" b="1" dirty="0">
                <a:solidFill>
                  <a:schemeClr val="bg1"/>
                </a:solidFill>
                <a:latin typeface="Gill Sans Nova Light" panose="020B0302020104020203" pitchFamily="34" charset="0"/>
              </a:rPr>
              <a:t>Pipeline:</a:t>
            </a:r>
          </a:p>
        </p:txBody>
      </p:sp>
      <p:sp>
        <p:nvSpPr>
          <p:cNvPr id="6" name="AutoShape 4" descr="What is a Machine Learning Pipeline: Benefits, Use Cases &amp; Best Practices">
            <a:extLst>
              <a:ext uri="{FF2B5EF4-FFF2-40B4-BE49-F238E27FC236}">
                <a16:creationId xmlns:a16="http://schemas.microsoft.com/office/drawing/2014/main" id="{EE14C46F-AC38-44C9-8DD9-5A37BDB41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5126" name="Picture 6" descr="Implementing Generative AI: A Pipeline Architecture | by NeuroCortex.AI |  Medium">
            <a:extLst>
              <a:ext uri="{FF2B5EF4-FFF2-40B4-BE49-F238E27FC236}">
                <a16:creationId xmlns:a16="http://schemas.microsoft.com/office/drawing/2014/main" id="{70D21654-DF4F-4389-B850-18F279963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4" r="18674"/>
          <a:stretch/>
        </p:blipFill>
        <p:spPr bwMode="auto">
          <a:xfrm>
            <a:off x="6020891" y="747712"/>
            <a:ext cx="5967663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879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752798" cy="4480560"/>
          </a:xfrm>
        </p:spPr>
        <p:txBody>
          <a:bodyPr/>
          <a:lstStyle/>
          <a:p>
            <a:r>
              <a:rPr lang="uk-UA" dirty="0"/>
              <a:t>КРОКИ ПОБУДОВИ </a:t>
            </a:r>
            <a:r>
              <a:rPr lang="en-US" dirty="0"/>
              <a:t>PIPELINE</a:t>
            </a:r>
            <a:r>
              <a:rPr lang="uk-UA" dirty="0"/>
              <a:t> МАШИНОГО НАВЧАННЯ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325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C962-E1A1-9F72-9DC0-11EE1CD2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AB8C7-9C66-B919-A228-78E31C85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D96E2-CFC2-D9C7-9D93-34CF4E4D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3ECCA28-F9D4-4867-BED3-EA5F9416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4472" y="66046"/>
            <a:ext cx="8165592" cy="969264"/>
          </a:xfrm>
        </p:spPr>
        <p:txBody>
          <a:bodyPr/>
          <a:lstStyle/>
          <a:p>
            <a:r>
              <a:rPr lang="uk-UA" dirty="0"/>
              <a:t>Побудова</a:t>
            </a:r>
            <a:r>
              <a:rPr lang="en-US" dirty="0"/>
              <a:t> Pipeline</a:t>
            </a:r>
            <a:endParaRPr lang="uk-UA" dirty="0"/>
          </a:p>
        </p:txBody>
      </p:sp>
      <p:pic>
        <p:nvPicPr>
          <p:cNvPr id="12" name="Picture 2" descr="How to Improve Machine Learning Code Quality with Scikit-learn Pipeline and  ColumnTransformer">
            <a:extLst>
              <a:ext uri="{FF2B5EF4-FFF2-40B4-BE49-F238E27FC236}">
                <a16:creationId xmlns:a16="http://schemas.microsoft.com/office/drawing/2014/main" id="{3C1D4341-09A9-4747-B4BC-9959B4EEF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81" y="6513097"/>
            <a:ext cx="62293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Improve Machine Learning Code Quality with Scikit-learn Pipeline and  ColumnTransformer">
            <a:extLst>
              <a:ext uri="{FF2B5EF4-FFF2-40B4-BE49-F238E27FC236}">
                <a16:creationId xmlns:a16="http://schemas.microsoft.com/office/drawing/2014/main" id="{684EE50F-6890-4B88-A777-4D1807514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93" y="4610019"/>
            <a:ext cx="56673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75645-95F3-446C-838E-7A6D80981E5D}"/>
              </a:ext>
            </a:extLst>
          </p:cNvPr>
          <p:cNvSpPr txBox="1"/>
          <p:nvPr/>
        </p:nvSpPr>
        <p:spPr>
          <a:xfrm>
            <a:off x="481203" y="1035310"/>
            <a:ext cx="566737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1: Збір та попередня обробка даних</a:t>
            </a: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2: Інженерія ознак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3: Розбиття даних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4: Вибір і навчання моделі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5: Оцінка та оптимізація моделі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6: Розгортання моделі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 7: Безперервне навчання та моніторинг</a:t>
            </a:r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100" name="Picture 4" descr="Scikit Learn Pipeline Model Selection Scikit Learn Incredible Workflow">
            <a:extLst>
              <a:ext uri="{FF2B5EF4-FFF2-40B4-BE49-F238E27FC236}">
                <a16:creationId xmlns:a16="http://schemas.microsoft.com/office/drawing/2014/main" id="{1EA002C6-F660-409F-B275-4C2BEEEC3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"/>
          <a:stretch/>
        </p:blipFill>
        <p:spPr bwMode="auto">
          <a:xfrm>
            <a:off x="6035059" y="82805"/>
            <a:ext cx="5728175" cy="66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921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291</TotalTime>
  <Words>3060</Words>
  <Application>Microsoft Office PowerPoint</Application>
  <PresentationFormat>Widescreen</PresentationFormat>
  <Paragraphs>325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 Next LT Pro</vt:lpstr>
      <vt:lpstr>Calibri</vt:lpstr>
      <vt:lpstr>Felix Titling</vt:lpstr>
      <vt:lpstr>Gill Sans Nova Light</vt:lpstr>
      <vt:lpstr>Nunito</vt:lpstr>
      <vt:lpstr>Symbol</vt:lpstr>
      <vt:lpstr>Times New Roman</vt:lpstr>
      <vt:lpstr>Wingdings</vt:lpstr>
      <vt:lpstr>Office Theme</vt:lpstr>
      <vt:lpstr>Автоматизація підготовки даних: побудова відтворюваних пайплайнів з Scikit-learn</vt:lpstr>
      <vt:lpstr>Що таке pipeline машинного навчання? </vt:lpstr>
      <vt:lpstr>Agenda</vt:lpstr>
      <vt:lpstr>ВСТУП ДО PIPELINE МАШИНОГО НАВЧАННЯ</vt:lpstr>
      <vt:lpstr>PowerPoint Presentation</vt:lpstr>
      <vt:lpstr>ПЕРЕВАГИ PIPELINE МАШИНОГО НАВЧАННЯ</vt:lpstr>
      <vt:lpstr> </vt:lpstr>
      <vt:lpstr>КРОКИ ПОБУДОВИ PIPELINE МАШИНОГО НАВЧАННЯ</vt:lpstr>
      <vt:lpstr>Побудова Pipeline</vt:lpstr>
      <vt:lpstr>ІМПЛЕМЕНТАЦІЯ PIPELINE </vt:lpstr>
      <vt:lpstr>1. Import Libraries</vt:lpstr>
      <vt:lpstr>1. Import Libraries</vt:lpstr>
      <vt:lpstr>1. Import Libraries</vt:lpstr>
      <vt:lpstr>1. Import Libraries</vt:lpstr>
      <vt:lpstr>1. Import Libraries</vt:lpstr>
      <vt:lpstr>2. Load and Prepare the data</vt:lpstr>
      <vt:lpstr>2. Load and Prepare the data</vt:lpstr>
      <vt:lpstr>3. Define Preprocessing Steps</vt:lpstr>
      <vt:lpstr>3. Define Preprocessing Steps</vt:lpstr>
      <vt:lpstr>4. Split the data for training and Testing</vt:lpstr>
      <vt:lpstr>5. Hyperparameter tuning</vt:lpstr>
      <vt:lpstr>6. Building and training model</vt:lpstr>
      <vt:lpstr>6. Building model</vt:lpstr>
      <vt:lpstr>PowerPoint Presentation</vt:lpstr>
      <vt:lpstr>PowerPoint Presentation</vt:lpstr>
      <vt:lpstr>ВИКОРИСТАННЯ І АНАЛІЗ МОДЕЛІ</vt:lpstr>
      <vt:lpstr>PowerPoint Presentation</vt:lpstr>
      <vt:lpstr>PowerPoint Presentation</vt:lpstr>
      <vt:lpstr>PowerPoint Presentation</vt:lpstr>
      <vt:lpstr>PowerPoint Presentation</vt:lpstr>
      <vt:lpstr>ЗБЕРЕЖЕННЯ PIPELINE</vt:lpstr>
      <vt:lpstr>PowerPoint Presentation</vt:lpstr>
      <vt:lpstr>PowerPoint Presentation</vt:lpstr>
      <vt:lpstr>SUMMARY</vt:lpstr>
      <vt:lpstr>LINKS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Автоматизація підготовки даних: побудова відтворюваних пайплайнів з Scikit-learn</dc:title>
  <dc:creator>Torvald Sramp</dc:creator>
  <cp:lastModifiedBy>Torvald Sramp</cp:lastModifiedBy>
  <cp:revision>16</cp:revision>
  <dcterms:created xsi:type="dcterms:W3CDTF">2025-09-25T22:00:13Z</dcterms:created>
  <dcterms:modified xsi:type="dcterms:W3CDTF">2025-09-26T05:34:04Z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